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85" autoAdjust="0"/>
    <p:restoredTop sz="94660"/>
  </p:normalViewPr>
  <p:slideViewPr>
    <p:cSldViewPr>
      <p:cViewPr varScale="1">
        <p:scale>
          <a:sx n="68" d="100"/>
          <a:sy n="68"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FFC9ADB-5B78-4E0C-AEF6-83EA4411A47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FC9ADB-5B78-4E0C-AEF6-83EA4411A47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FC9ADB-5B78-4E0C-AEF6-83EA4411A47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61FB11D-2A9B-4B8C-B323-35E1EC62A295}"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FFC9ADB-5B78-4E0C-AEF6-83EA4411A47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1FB11D-2A9B-4B8C-B323-35E1EC62A295}" type="datetimeFigureOut">
              <a:rPr lang="fr-FR" smtClean="0"/>
              <a:pPr/>
              <a:t>12/05/2020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FC9ADB-5B78-4E0C-AEF6-83EA4411A47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dirty="0" smtClean="0">
                <a:solidFill>
                  <a:schemeClr val="tx1"/>
                </a:solidFill>
              </a:rPr>
              <a:t>Choix </a:t>
            </a:r>
            <a:r>
              <a:rPr lang="fr-FR" dirty="0" smtClean="0">
                <a:solidFill>
                  <a:schemeClr val="tx1"/>
                </a:solidFill>
              </a:rPr>
              <a:t/>
            </a:r>
            <a:br>
              <a:rPr lang="fr-FR" dirty="0" smtClean="0">
                <a:solidFill>
                  <a:schemeClr val="tx1"/>
                </a:solidFill>
              </a:rPr>
            </a:br>
            <a:r>
              <a:rPr lang="fr-FR" dirty="0" smtClean="0">
                <a:solidFill>
                  <a:schemeClr val="tx1"/>
                </a:solidFill>
              </a:rPr>
              <a:t>du </a:t>
            </a:r>
            <a:r>
              <a:rPr lang="fr-FR" dirty="0" smtClean="0">
                <a:solidFill>
                  <a:schemeClr val="tx1"/>
                </a:solidFill>
              </a:rPr>
              <a:t>Sujet de recherche:</a:t>
            </a:r>
            <a:br>
              <a:rPr lang="fr-FR" dirty="0" smtClean="0">
                <a:solidFill>
                  <a:schemeClr val="tx1"/>
                </a:solidFill>
              </a:rPr>
            </a:br>
            <a:r>
              <a:rPr lang="fr-FR" sz="3600" dirty="0" smtClean="0">
                <a:solidFill>
                  <a:schemeClr val="tx1"/>
                </a:solidFill>
              </a:rPr>
              <a:t>(suite et fin)</a:t>
            </a:r>
            <a:endParaRPr lang="fr-FR" sz="3600" dirty="0">
              <a:solidFill>
                <a:schemeClr val="tx1"/>
              </a:solidFill>
            </a:endParaRPr>
          </a:p>
        </p:txBody>
      </p:sp>
      <p:sp>
        <p:nvSpPr>
          <p:cNvPr id="3" name="Sous-titre 2"/>
          <p:cNvSpPr>
            <a:spLocks noGrp="1"/>
          </p:cNvSpPr>
          <p:nvPr>
            <p:ph type="subTitle" idx="1"/>
          </p:nvPr>
        </p:nvSpPr>
        <p:spPr>
          <a:xfrm>
            <a:off x="428596" y="4786322"/>
            <a:ext cx="7854696" cy="1752600"/>
          </a:xfrm>
        </p:spPr>
        <p:txBody>
          <a:bodyPr/>
          <a:lstStyle/>
          <a:p>
            <a:pPr algn="l"/>
            <a:r>
              <a:rPr lang="fr-FR" dirty="0" smtClean="0"/>
              <a:t>Mercredi 13 mai 2020</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dirty="0" smtClean="0">
                <a:solidFill>
                  <a:srgbClr val="C00000"/>
                </a:solidFill>
              </a:rPr>
              <a:t>Les limites de la recherche</a:t>
            </a:r>
            <a:endParaRPr lang="fr-FR" sz="4400" dirty="0">
              <a:solidFill>
                <a:srgbClr val="C00000"/>
              </a:solidFill>
            </a:endParaRPr>
          </a:p>
        </p:txBody>
      </p:sp>
      <p:sp>
        <p:nvSpPr>
          <p:cNvPr id="3" name="Espace réservé du contenu 2"/>
          <p:cNvSpPr>
            <a:spLocks noGrp="1"/>
          </p:cNvSpPr>
          <p:nvPr>
            <p:ph idx="1"/>
          </p:nvPr>
        </p:nvSpPr>
        <p:spPr/>
        <p:txBody>
          <a:bodyPr>
            <a:normAutofit/>
          </a:bodyPr>
          <a:lstStyle/>
          <a:p>
            <a:pPr>
              <a:buNone/>
            </a:pPr>
            <a:endParaRPr lang="fr-FR" dirty="0"/>
          </a:p>
          <a:p>
            <a:pPr algn="just"/>
            <a:r>
              <a:rPr lang="fr-FR" dirty="0"/>
              <a:t>Il convient de décrire et présenter précisément l’idée de départ de l’étude et où on veut arriver précisément. Quelles sont les questions qui seront étudiées et les problèmes à aborder, celles qui ne le seront pas et pourquoi. Quelles sont les frontières théoriques, méthodologiques, analytiques... que l'on s'impose et pourquoi ? Quelles sont les limites liées aux moyens disponibles tels que : finances, déplacements, enquêtes de terrains, temps, outils...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pPr algn="ctr"/>
            <a:r>
              <a:rPr lang="fr-FR" b="1" dirty="0" smtClean="0"/>
              <a:t/>
            </a:r>
            <a:br>
              <a:rPr lang="fr-FR" b="1" dirty="0" smtClean="0"/>
            </a:br>
            <a:r>
              <a:rPr lang="fr-FR" b="1" dirty="0"/>
              <a:t/>
            </a:r>
            <a:br>
              <a:rPr lang="fr-FR" b="1" dirty="0"/>
            </a:br>
            <a:r>
              <a:rPr lang="fr-FR" dirty="0"/>
              <a:t/>
            </a:r>
            <a:br>
              <a:rPr lang="fr-FR" dirty="0"/>
            </a:br>
            <a:r>
              <a:rPr lang="fr-FR" b="1" dirty="0"/>
              <a:t> </a:t>
            </a:r>
            <a:r>
              <a:rPr lang="fr-FR" dirty="0"/>
              <a:t/>
            </a:r>
            <a:br>
              <a:rPr lang="fr-FR" dirty="0"/>
            </a:br>
            <a:r>
              <a:rPr lang="fr-FR" sz="4900" b="1" dirty="0" smtClean="0">
                <a:solidFill>
                  <a:srgbClr val="C00000"/>
                </a:solidFill>
              </a:rPr>
              <a:t>Le terrain de la recherche</a:t>
            </a:r>
            <a:endParaRPr lang="fr-FR" sz="4900"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algn="just"/>
            <a:r>
              <a:rPr lang="fr-FR" dirty="0"/>
              <a:t>Le chercheur doit délimiter les critères qui serviront à cerner le travail sur le terrain et les enquêtes à mener (délimiter le site, l’objet d’enquête (personnes ou objets) et à l'intérieur de la population ou des constructions, le ou les échantillons précis qui serviront de base matérielle à l’enquête. La définition préliminaire de ces critères (qui doivent correspondre aux objectifs poursuivis) aidera le chercheur à vérifier à l'avance, si oui ou non, avec de tels critères, on a des chances sérieuses de réunir un échantillon suffisamment grand pour satisfaire aux exigences de rigueur de la recherche</a:t>
            </a:r>
            <a:r>
              <a:rPr lang="fr-FR" dirty="0" smtClean="0"/>
              <a:t>.</a:t>
            </a:r>
            <a:r>
              <a:rPr lang="fr-FR" dirty="0"/>
              <a:t>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a:bodyPr>
          <a:lstStyle/>
          <a:p>
            <a:pPr algn="ctr"/>
            <a:r>
              <a:rPr lang="fr-FR" sz="4000" b="1" dirty="0" smtClean="0">
                <a:solidFill>
                  <a:srgbClr val="C00000"/>
                </a:solidFill>
              </a:rPr>
              <a:t>La budgétisation de la recherche</a:t>
            </a:r>
            <a:endParaRPr lang="fr-FR" sz="4000"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a:t>Cette avant-dernière étape préliminaire concerne surtout la faisabilité matérielle de la recherche. Le chercheur doit répertorier toutes les actions qu'il aura à entreprendre pour mener son étude et s'assurer qu'il peut, pour chacune d'entre elles, disposer des ressources nécessaires en termes de temps, de disponibilité des personnes impliquées, de financement (d'opérations telles que déplacements, documentation, enquêtes, reproduction, envois spéciaux...). Tous ces éléments peuvent sembler secondaires par rapport à la recherche, mais ils n'en sont pas moins indispensables et peuvent, s'ils n'ont pas été l'objet d'une grande attention préalable, constituer, à un moment ou à un autre, un frein qui remettrait en cause toute la démarche.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a:solidFill>
                  <a:srgbClr val="C00000"/>
                </a:solidFill>
              </a:rPr>
              <a:t>Le listage des opérations et formalités initiales</a:t>
            </a:r>
            <a:endParaRPr lang="fr-FR" sz="4000"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a:t>Dans toute forme de recherche (et surtout celles impliquant un travail de terrain), il y a toujours un certain nombre de formalités et d'actions préalables à entreprendre pour garantir, ne serait-ce que sur les plans administratif et juridique, la faisabilité d'une recherche. Ici, il s'agira de se munir d'un minimum de garanties du genre : </a:t>
            </a:r>
          </a:p>
          <a:p>
            <a:r>
              <a:rPr lang="fr-FR" dirty="0"/>
              <a:t>— Lettres de recommandation, d'introduction... </a:t>
            </a:r>
          </a:p>
          <a:p>
            <a:r>
              <a:rPr lang="fr-FR" dirty="0"/>
              <a:t>— Autorisations écrites d'effectuer les visites nécessaires. </a:t>
            </a:r>
          </a:p>
          <a:p>
            <a:r>
              <a:rPr lang="fr-FR" dirty="0"/>
              <a:t>— Autorisations d'interviewer et d'enquêter. </a:t>
            </a:r>
          </a:p>
          <a:p>
            <a:r>
              <a:rPr lang="fr-FR" dirty="0"/>
              <a:t>— Engagements d'aide ou de facilitation du travail du chercheur. </a:t>
            </a:r>
          </a:p>
          <a:p>
            <a:r>
              <a:rPr lang="fr-FR" dirty="0"/>
              <a:t>— Formalités d'accès à la documentation nécessaire (archives, dossiers, statistiques...).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dirty="0"/>
              <a:t>Cette dernière étape permet d'éviter les désagréables surprises de se voir fermer des portes que l'on croyait naturellement ouvertes... Tout ce qui nécessite le recours à un organisme ou à une institution, quels qu'ils soient, doit faire l’objet, dès le début, de négociations et d'engagements fermes, précis et si possible écrits.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3108" y="714356"/>
            <a:ext cx="4000528" cy="867524"/>
          </a:xfrm>
        </p:spPr>
        <p:txBody>
          <a:bodyPr>
            <a:normAutofit/>
          </a:bodyPr>
          <a:lstStyle/>
          <a:p>
            <a:pPr algn="ctr"/>
            <a:r>
              <a:rPr lang="fr-FR" sz="4000" b="1" dirty="0" smtClean="0">
                <a:solidFill>
                  <a:srgbClr val="C00000"/>
                </a:solidFill>
              </a:rPr>
              <a:t>Conclusion</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pPr algn="just"/>
            <a:r>
              <a:rPr lang="fr-FR" smtClean="0"/>
              <a:t>Les </a:t>
            </a:r>
            <a:r>
              <a:rPr lang="fr-FR" dirty="0" smtClean="0"/>
              <a:t>étapes préliminaires d'une recherche constituent un effort systématique de vérification du bien-fondé général de l'idée de recherche, des buts que l'on veut atteindre (en gros du moins) et surtout des conditions matérielles et des garanties de réalisation. Si l'un ou l'autre des aspects de ces étapes préliminaires présente des aléas, des incertitudes, ou même seulement des doutes, il vaut souvent mieux renoncer que s'engager dans un processus à demi maîtrisé... </a:t>
            </a:r>
          </a:p>
          <a:p>
            <a:endParaRPr lang="fr-FR"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a:t>Que de projets grandioses et généreux finissent aux oubliettes à cause d'une attention insuffisante à ces préambules et précautions qui ne demandent pourtant qu'un peu d'esprit systématique et quelques efforts d'anticipation sur ce qui peut favoriser ou gêner les grandes lignes du déroulement de la recherche.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rgbClr val="C00000"/>
                </a:solidFill>
              </a:rPr>
              <a:t>Sommaire</a:t>
            </a:r>
            <a:endParaRPr lang="fr-FR" sz="4000"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a:buNone/>
            </a:pPr>
            <a:r>
              <a:rPr lang="fr-FR" b="1" dirty="0" smtClean="0">
                <a:solidFill>
                  <a:srgbClr val="7030A0"/>
                </a:solidFill>
              </a:rPr>
              <a:t> </a:t>
            </a:r>
            <a:endParaRPr lang="fr-FR" b="1" dirty="0" smtClean="0">
              <a:solidFill>
                <a:srgbClr val="7030A0"/>
              </a:solidFill>
            </a:endParaRPr>
          </a:p>
          <a:p>
            <a:r>
              <a:rPr lang="fr-FR" b="1" dirty="0" smtClean="0">
                <a:solidFill>
                  <a:srgbClr val="7030A0"/>
                </a:solidFill>
              </a:rPr>
              <a:t>Choix du directeur de recherche</a:t>
            </a:r>
          </a:p>
          <a:p>
            <a:r>
              <a:rPr lang="fr-FR" b="1" dirty="0" smtClean="0">
                <a:solidFill>
                  <a:srgbClr val="7030A0"/>
                </a:solidFill>
              </a:rPr>
              <a:t>Objectifs de la recherche</a:t>
            </a:r>
          </a:p>
          <a:p>
            <a:pPr lvl="1"/>
            <a:r>
              <a:rPr lang="fr-FR" b="1" dirty="0" smtClean="0">
                <a:solidFill>
                  <a:srgbClr val="7030A0"/>
                </a:solidFill>
              </a:rPr>
              <a:t>Objectif général</a:t>
            </a:r>
          </a:p>
          <a:p>
            <a:pPr lvl="1"/>
            <a:r>
              <a:rPr lang="fr-FR" b="1" dirty="0" smtClean="0">
                <a:solidFill>
                  <a:srgbClr val="7030A0"/>
                </a:solidFill>
              </a:rPr>
              <a:t>Objectifs spécifiques</a:t>
            </a:r>
          </a:p>
          <a:p>
            <a:r>
              <a:rPr lang="fr-FR" b="1" dirty="0" smtClean="0">
                <a:solidFill>
                  <a:srgbClr val="7030A0"/>
                </a:solidFill>
              </a:rPr>
              <a:t>Les limites de la recherche</a:t>
            </a:r>
          </a:p>
          <a:p>
            <a:r>
              <a:rPr lang="fr-FR" b="1" dirty="0" smtClean="0">
                <a:solidFill>
                  <a:srgbClr val="7030A0"/>
                </a:solidFill>
              </a:rPr>
              <a:t>Terrain de la recherche</a:t>
            </a:r>
          </a:p>
          <a:p>
            <a:r>
              <a:rPr lang="fr-FR" b="1" dirty="0" smtClean="0">
                <a:solidFill>
                  <a:srgbClr val="7030A0"/>
                </a:solidFill>
              </a:rPr>
              <a:t>Budgétisation</a:t>
            </a:r>
          </a:p>
          <a:p>
            <a:r>
              <a:rPr lang="fr-FR" b="1" dirty="0" smtClean="0">
                <a:solidFill>
                  <a:srgbClr val="7030A0"/>
                </a:solidFill>
              </a:rPr>
              <a:t>Listage des opérations et formalités initiales</a:t>
            </a:r>
          </a:p>
          <a:p>
            <a:r>
              <a:rPr lang="fr-FR" b="1" dirty="0" smtClean="0">
                <a:solidFill>
                  <a:srgbClr val="7030A0"/>
                </a:solidFill>
              </a:rPr>
              <a:t>Conclusion</a:t>
            </a:r>
          </a:p>
          <a:p>
            <a:pPr lvl="1"/>
            <a:endParaRPr lang="fr-FR" dirty="0" smtClean="0"/>
          </a:p>
          <a:p>
            <a:pPr lvl="1"/>
            <a:endParaRPr lang="fr-FR" dirty="0" smtClean="0"/>
          </a:p>
          <a:p>
            <a:pPr lvl="1">
              <a:buNone/>
            </a:pP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71802" y="357166"/>
            <a:ext cx="3643338" cy="1143000"/>
          </a:xfrm>
        </p:spPr>
        <p:txBody>
          <a:bodyPr>
            <a:normAutofit/>
          </a:bodyPr>
          <a:lstStyle/>
          <a:p>
            <a:pPr algn="ctr"/>
            <a:r>
              <a:rPr lang="fr-FR" sz="4000" b="1" dirty="0" smtClean="0">
                <a:solidFill>
                  <a:srgbClr val="C00000"/>
                </a:solidFill>
              </a:rPr>
              <a:t>Introduction</a:t>
            </a:r>
            <a:endParaRPr lang="fr-FR" sz="4000"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a:t>Le succès de la recherche est en relation avec des considérations qui interviennent dans le choix du sujet d’étude. L’étudiant doit tenir compte de </a:t>
            </a:r>
            <a:r>
              <a:rPr lang="fr-FR" b="1" dirty="0"/>
              <a:t>l’intérêt </a:t>
            </a:r>
            <a:r>
              <a:rPr lang="fr-FR" dirty="0"/>
              <a:t>qu’il porte au sujet. Il pourra d’autant plus investir dans cette recherche qu’il est captivé par le sujet. Il doit se baser sur des travaux antérieurs sur le sujet ainsi que de la faisabilité du sujet. Cette faisabilité se fonde sur un ensemble d’exigences des pratiques scientifiques homologuées ainsi que les contraintes qui y sont attachées (</a:t>
            </a:r>
            <a:r>
              <a:rPr lang="fr-FR" b="1" dirty="0"/>
              <a:t>disponibilité des instruments, compétences intellectuelles, accessibilité des données, temps, espace, contraintes budgétaires, contraintes administratives, disponibilité de directeur de </a:t>
            </a:r>
            <a:r>
              <a:rPr lang="fr-FR" b="1" dirty="0" smtClean="0"/>
              <a:t>recherche)</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1143000"/>
          </a:xfrm>
        </p:spPr>
        <p:txBody>
          <a:bodyPr>
            <a:normAutofit fontScale="90000"/>
          </a:bodyPr>
          <a:lstStyle/>
          <a:p>
            <a:pPr lvl="0"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L</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r>
            <a:br>
              <a:rPr lang="fr-FR" b="1" dirty="0" smtClean="0">
                <a:solidFill>
                  <a:srgbClr val="FF0000"/>
                </a:solidFill>
              </a:rPr>
            </a:br>
            <a:r>
              <a:rPr lang="fr-FR" b="1" dirty="0" smtClean="0">
                <a:solidFill>
                  <a:srgbClr val="FF0000"/>
                </a:solidFill>
              </a:rPr>
              <a:t>  </a:t>
            </a:r>
            <a:r>
              <a:rPr lang="fr-FR" sz="4400" b="1" dirty="0" smtClean="0">
                <a:solidFill>
                  <a:srgbClr val="C00000"/>
                </a:solidFill>
              </a:rPr>
              <a:t>Choix du Directeur de recherche </a:t>
            </a:r>
            <a:r>
              <a:rPr lang="fr-FR" sz="4400" dirty="0" smtClean="0">
                <a:solidFill>
                  <a:srgbClr val="C00000"/>
                </a:solidFill>
              </a:rPr>
              <a:t/>
            </a:r>
            <a:br>
              <a:rPr lang="fr-FR" sz="4400" dirty="0" smtClean="0">
                <a:solidFill>
                  <a:srgbClr val="C00000"/>
                </a:solidFill>
              </a:rPr>
            </a:br>
            <a:endParaRPr lang="fr-FR" sz="4400" dirty="0">
              <a:solidFill>
                <a:srgbClr val="C00000"/>
              </a:solidFill>
            </a:endParaRPr>
          </a:p>
        </p:txBody>
      </p:sp>
      <p:sp>
        <p:nvSpPr>
          <p:cNvPr id="3" name="Espace réservé du contenu 2"/>
          <p:cNvSpPr>
            <a:spLocks noGrp="1"/>
          </p:cNvSpPr>
          <p:nvPr>
            <p:ph idx="1"/>
          </p:nvPr>
        </p:nvSpPr>
        <p:spPr>
          <a:xfrm>
            <a:off x="428596" y="1714488"/>
            <a:ext cx="8229600" cy="4389120"/>
          </a:xfrm>
        </p:spPr>
        <p:txBody>
          <a:bodyPr>
            <a:normAutofit fontScale="92500" lnSpcReduction="10000"/>
          </a:bodyPr>
          <a:lstStyle/>
          <a:p>
            <a:pPr>
              <a:buNone/>
            </a:pPr>
            <a:r>
              <a:rPr lang="fr-FR" b="1" dirty="0"/>
              <a:t> </a:t>
            </a:r>
            <a:endParaRPr lang="fr-FR" dirty="0"/>
          </a:p>
          <a:p>
            <a:pPr algn="just"/>
            <a:r>
              <a:rPr lang="fr-FR" dirty="0"/>
              <a:t>Le choix du directeur de recherche est d’une très grande importance et contribue largement  à sa bonne conduite. En effet, le directeur est choisi </a:t>
            </a:r>
            <a:r>
              <a:rPr lang="fr-FR" b="1" dirty="0"/>
              <a:t>en raison de ses compétences </a:t>
            </a:r>
            <a:r>
              <a:rPr lang="fr-FR" dirty="0"/>
              <a:t>par rapport à l’objet de recherche; il devra être le spécialiste le plus indiqué en la matière pour aider à mener et à orienter la recherche à entreprendre. On peut aussi tenir compte de sa disponibilité, son caractère…. Il faut toutefois retenir que le directeur de recherche n’est pas un auteur du travail, il n’est pas disponible en permanence, ni par sa présence, ni par son intérêt, il n’a pas pour rôle de tout vérifier.</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pPr algn="ctr"/>
            <a:r>
              <a:rPr lang="fr-FR" sz="4000" b="1" dirty="0">
                <a:solidFill>
                  <a:srgbClr val="C00000"/>
                </a:solidFill>
              </a:rPr>
              <a:t>Les objectifs de la recherche</a:t>
            </a:r>
            <a:r>
              <a:rPr lang="fr-FR" b="1" dirty="0"/>
              <a:t> </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Les objectifs de recherche sont d’une importance capitale dans un projet de recherche: ils expliquent pourquoi le chercheur se lance dans une étude et ce qu’il vise aboutir en la réalisant.</a:t>
            </a:r>
          </a:p>
          <a:p>
            <a:pPr algn="just"/>
            <a:r>
              <a:rPr lang="fr-FR" dirty="0"/>
              <a:t>Les objectifs de recherche indiquent l’intention de l’étude, les objectifs, l’idée principale. Cette dernière est issue d’un besoin (le problème de recherche) et affinée dans des questions spécifiques (les questions de recherche). D’ou le besoin de formuler clairement les questions de recherche pour pouvoir faire ressortir </a:t>
            </a:r>
            <a:r>
              <a:rPr lang="fr-FR" b="1" dirty="0"/>
              <a:t>l</a:t>
            </a:r>
            <a:r>
              <a:rPr lang="fr-FR" b="1" i="1" dirty="0"/>
              <a:t>’idée centrale</a:t>
            </a:r>
            <a:r>
              <a:rPr lang="fr-FR" i="1" dirty="0"/>
              <a:t> </a:t>
            </a:r>
            <a:r>
              <a:rPr lang="fr-FR" dirty="0"/>
              <a:t>de ces objectifs de recherche.</a:t>
            </a:r>
          </a:p>
          <a:p>
            <a:pPr algn="just"/>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just"/>
            <a:r>
              <a:rPr lang="fr-FR" dirty="0"/>
              <a:t>Dans un projet de recherche, il est important de présenter les objectifs de recherche dès l’introduction pour permettre au  lecteur de situer l’étude. Selon la méthodologie utilisée (qualitative, </a:t>
            </a:r>
            <a:r>
              <a:rPr lang="fr-FR" dirty="0" smtClean="0"/>
              <a:t>quantitative</a:t>
            </a:r>
            <a:r>
              <a:rPr lang="fr-FR" dirty="0" smtClean="0"/>
              <a:t>…</a:t>
            </a:r>
            <a:r>
              <a:rPr lang="fr-FR" dirty="0" smtClean="0"/>
              <a:t>), </a:t>
            </a:r>
            <a:r>
              <a:rPr lang="fr-FR" dirty="0"/>
              <a:t>la formulation de cet objectif sera sensiblement différente.</a:t>
            </a:r>
          </a:p>
          <a:p>
            <a:pPr algn="just"/>
            <a:r>
              <a:rPr lang="fr-FR" dirty="0"/>
              <a:t> 	Les objectifs répondent à la question "</a:t>
            </a:r>
            <a:r>
              <a:rPr lang="fr-FR" b="1" dirty="0">
                <a:solidFill>
                  <a:srgbClr val="0070C0"/>
                </a:solidFill>
              </a:rPr>
              <a:t>Pourquoi ce projet? "</a:t>
            </a:r>
            <a:r>
              <a:rPr lang="fr-FR" dirty="0"/>
              <a:t> et se déclinent à plusieurs niveaux : </a:t>
            </a:r>
            <a:r>
              <a:rPr lang="fr-FR" b="1" dirty="0">
                <a:solidFill>
                  <a:srgbClr val="0070C0"/>
                </a:solidFill>
              </a:rPr>
              <a:t>un objectif général et des objectifs spécifiques</a:t>
            </a:r>
            <a:r>
              <a:rPr lang="fr-FR" dirty="0"/>
              <a:t>. Les objectifs se formulent en verbe à l’infinitif, et en fonction de leur signification se traduit l’intention recherchée: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r>
              <a:rPr lang="fr-FR" b="1" dirty="0"/>
              <a:t>a) </a:t>
            </a:r>
            <a:r>
              <a:rPr lang="fr-FR" b="1" dirty="0" smtClean="0">
                <a:solidFill>
                  <a:srgbClr val="0070C0"/>
                </a:solidFill>
              </a:rPr>
              <a:t>L’ objectif général</a:t>
            </a:r>
            <a:endParaRPr lang="fr-FR" dirty="0">
              <a:solidFill>
                <a:srgbClr val="0070C0"/>
              </a:solidFill>
            </a:endParaRPr>
          </a:p>
          <a:p>
            <a:pPr algn="just"/>
            <a:r>
              <a:rPr lang="fr-FR" dirty="0"/>
              <a:t>Il est indispensable de préciser le but qu’on espère atteindre dans un sujet de recherche en termes de connaissance. On doit donner une notion claire de ce qu’on prétend décrire, déterminer, identifier, classifier, mettre en relation, expliquer, comparer et/ou vérifier. </a:t>
            </a:r>
            <a:r>
              <a:rPr lang="fr-FR" dirty="0" smtClean="0"/>
              <a:t>En </a:t>
            </a:r>
            <a:r>
              <a:rPr lang="fr-FR" dirty="0"/>
              <a:t>général l’atteinte de cet objectif se situe sur le long terme car un ensemble d’actions y contribuent. L’objectif général ne dit rien de la manière dont les acteurs vont s’y prendre pour l’atteindre.</a:t>
            </a:r>
            <a:br>
              <a:rPr lang="fr-FR" dirty="0"/>
            </a:br>
            <a:r>
              <a:rPr lang="fr-FR" dirty="0"/>
              <a:t>Ceci doit être exprimé à </a:t>
            </a:r>
            <a:r>
              <a:rPr lang="fr-FR" dirty="0" smtClean="0"/>
              <a:t>l’infinitif, </a:t>
            </a:r>
            <a:r>
              <a:rPr lang="fr-FR" dirty="0" smtClean="0"/>
              <a:t>p</a:t>
            </a:r>
            <a:r>
              <a:rPr lang="fr-FR" dirty="0" smtClean="0"/>
              <a:t>ar  </a:t>
            </a:r>
            <a:r>
              <a:rPr lang="fr-FR" dirty="0"/>
              <a:t>exemple :</a:t>
            </a:r>
          </a:p>
          <a:p>
            <a:pPr algn="just"/>
            <a:r>
              <a:rPr lang="fr-FR" dirty="0"/>
              <a:t> </a:t>
            </a:r>
            <a:r>
              <a:rPr lang="fr-FR" b="1" dirty="0"/>
              <a:t>Contribuer à la réhabilitation  du patrimoine architectural  de  la  médina  de  Fès.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smtClean="0">
                <a:solidFill>
                  <a:srgbClr val="0070C0"/>
                </a:solidFill>
              </a:rPr>
              <a:t>b)</a:t>
            </a:r>
            <a:r>
              <a:rPr lang="fr-FR" b="1" dirty="0">
                <a:solidFill>
                  <a:srgbClr val="0070C0"/>
                </a:solidFill>
              </a:rPr>
              <a:t> Les objectifs </a:t>
            </a:r>
            <a:r>
              <a:rPr lang="fr-FR" b="1" dirty="0" smtClean="0">
                <a:solidFill>
                  <a:srgbClr val="0070C0"/>
                </a:solidFill>
              </a:rPr>
              <a:t>spécifiques:</a:t>
            </a:r>
            <a:endParaRPr lang="fr-FR" dirty="0">
              <a:solidFill>
                <a:srgbClr val="0070C0"/>
              </a:solidFill>
            </a:endParaRPr>
          </a:p>
          <a:p>
            <a:pPr algn="just"/>
            <a:r>
              <a:rPr lang="fr-FR" dirty="0"/>
              <a:t>Il s’agit de la décomposition  de l’objectif général. Ils s’expriment au moyen de verbes </a:t>
            </a:r>
            <a:r>
              <a:rPr lang="fr-FR" dirty="0" smtClean="0"/>
              <a:t>qui servent à donner quelques solutions </a:t>
            </a:r>
            <a:r>
              <a:rPr lang="fr-FR" dirty="0"/>
              <a:t>au </a:t>
            </a:r>
            <a:r>
              <a:rPr lang="fr-FR" dirty="0" smtClean="0"/>
              <a:t>problème abordé dans la recherche. </a:t>
            </a:r>
            <a:r>
              <a:rPr lang="fr-FR" dirty="0"/>
              <a:t>Les </a:t>
            </a:r>
            <a:r>
              <a:rPr lang="fr-FR" i="1" dirty="0"/>
              <a:t>objectifs opérationnels </a:t>
            </a:r>
            <a:r>
              <a:rPr lang="fr-FR" dirty="0"/>
              <a:t>concernent les activités que le chercheur compte mener en vue d’atteindre l’objectif général. Concrètement, on commence par définir </a:t>
            </a:r>
            <a:r>
              <a:rPr lang="fr-FR" b="1" dirty="0"/>
              <a:t>l’objectif général. </a:t>
            </a:r>
            <a:r>
              <a:rPr lang="fr-FR" dirty="0"/>
              <a:t>Ensuite, on concrétise l’objectif général en quelques </a:t>
            </a:r>
            <a:r>
              <a:rPr lang="fr-FR" b="1" dirty="0"/>
              <a:t>objectifs opérationnels</a:t>
            </a:r>
            <a:r>
              <a:rPr lang="fr-FR" dirty="0"/>
              <a:t>, c’est-à-dire qui décrivent des opérations concrètes à mener afin de réaliser le projet de recherche. Ce sont les objectifs opérationnels qui décrivent le travail pratique qui sera accompli.</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fontScale="85000" lnSpcReduction="20000"/>
          </a:bodyPr>
          <a:lstStyle/>
          <a:p>
            <a:r>
              <a:rPr lang="fr-FR" dirty="0"/>
              <a:t>Afin de vérifier que l’objectif est correctement défini, il doit être :</a:t>
            </a:r>
          </a:p>
          <a:p>
            <a:pPr lvl="0"/>
            <a:r>
              <a:rPr lang="fr-FR" b="1" dirty="0"/>
              <a:t>Spécifique</a:t>
            </a:r>
            <a:r>
              <a:rPr lang="fr-FR" dirty="0"/>
              <a:t>: décrit les résultats à atteindre, le public destinataire. L'objectif est précis et sans équivoque.</a:t>
            </a:r>
          </a:p>
          <a:p>
            <a:pPr lvl="0"/>
            <a:r>
              <a:rPr lang="fr-FR" b="1" dirty="0"/>
              <a:t>Mesurable</a:t>
            </a:r>
            <a:r>
              <a:rPr lang="fr-FR" dirty="0"/>
              <a:t> : avec des critères et des indicateurs nécessaires et suffisants, il est possible de savoir si l'objectif est atteint ou non.</a:t>
            </a:r>
          </a:p>
          <a:p>
            <a:pPr lvl="0"/>
            <a:r>
              <a:rPr lang="fr-FR" b="1" dirty="0"/>
              <a:t>Acceptable</a:t>
            </a:r>
            <a:r>
              <a:rPr lang="fr-FR" dirty="0"/>
              <a:t> : par le public et les professionnels.</a:t>
            </a:r>
          </a:p>
          <a:p>
            <a:pPr lvl="0"/>
            <a:r>
              <a:rPr lang="fr-FR" b="1" dirty="0"/>
              <a:t>Réaliste</a:t>
            </a:r>
            <a:r>
              <a:rPr lang="fr-FR" dirty="0"/>
              <a:t>: les moyens et le contexte ne sont pas un frein à sa mise en œuvre.</a:t>
            </a:r>
          </a:p>
          <a:p>
            <a:pPr lvl="0"/>
            <a:r>
              <a:rPr lang="fr-FR" b="1" dirty="0"/>
              <a:t>Temporel</a:t>
            </a:r>
            <a:r>
              <a:rPr lang="fr-FR" dirty="0"/>
              <a:t> : inscrit dans le temps (un début et une fin</a:t>
            </a:r>
            <a:r>
              <a:rPr lang="fr-FR" dirty="0" smtClean="0"/>
              <a:t>).</a:t>
            </a:r>
          </a:p>
          <a:p>
            <a:pPr lvl="0"/>
            <a:r>
              <a:rPr lang="fr-FR" dirty="0" smtClean="0">
                <a:solidFill>
                  <a:srgbClr val="0070C0"/>
                </a:solidFill>
              </a:rPr>
              <a:t>Exemple: </a:t>
            </a:r>
            <a:endParaRPr lang="fr-FR" dirty="0">
              <a:solidFill>
                <a:srgbClr val="0070C0"/>
              </a:solidFill>
            </a:endParaRPr>
          </a:p>
          <a:p>
            <a:r>
              <a:rPr lang="fr-FR" dirty="0"/>
              <a:t>-Mener des enquêtes pour définir  les facteurs de dégradation du bâti historique de la médina de Fès.</a:t>
            </a:r>
          </a:p>
          <a:p>
            <a:r>
              <a:rPr lang="fr-FR" dirty="0"/>
              <a:t>- </a:t>
            </a:r>
            <a:r>
              <a:rPr lang="fr-FR" dirty="0" smtClean="0"/>
              <a:t>Identifier les </a:t>
            </a:r>
            <a:r>
              <a:rPr lang="fr-FR" dirty="0"/>
              <a:t>formes de dégradation du bâti </a:t>
            </a:r>
            <a:r>
              <a:rPr lang="fr-FR" dirty="0" smtClean="0"/>
              <a:t>historique et prendre des images et des relevés.</a:t>
            </a:r>
            <a:endParaRPr lang="fr-FR" dirty="0"/>
          </a:p>
          <a:p>
            <a:r>
              <a:rPr lang="fr-FR" dirty="0"/>
              <a:t>- </a:t>
            </a:r>
            <a:r>
              <a:rPr lang="fr-FR" dirty="0" smtClean="0"/>
              <a:t>Elaborer</a:t>
            </a:r>
            <a:r>
              <a:rPr lang="fr-FR" dirty="0" smtClean="0"/>
              <a:t> </a:t>
            </a:r>
            <a:r>
              <a:rPr lang="fr-FR" dirty="0"/>
              <a:t>le </a:t>
            </a:r>
            <a:r>
              <a:rPr lang="fr-FR" dirty="0" smtClean="0"/>
              <a:t>projet d’intervention pour  réhabiliter et sauvegarder  </a:t>
            </a:r>
            <a:r>
              <a:rPr lang="fr-FR" dirty="0" smtClean="0"/>
              <a:t>des  édifices historiques </a:t>
            </a:r>
            <a:r>
              <a:rPr lang="fr-FR" dirty="0" smtClean="0"/>
              <a:t> </a:t>
            </a:r>
            <a:r>
              <a:rPr lang="fr-FR" dirty="0" smtClean="0"/>
              <a:t>de </a:t>
            </a:r>
            <a:r>
              <a:rPr lang="fr-FR" dirty="0"/>
              <a:t>la médina de Fès.</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910</Words>
  <Application>Microsoft Office PowerPoint</Application>
  <PresentationFormat>Affichage à l'écran (4:3)</PresentationFormat>
  <Paragraphs>57</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Choix  du Sujet de recherche: (suite et fin)</vt:lpstr>
      <vt:lpstr>Sommaire</vt:lpstr>
      <vt:lpstr>Introduction</vt:lpstr>
      <vt:lpstr>                L     Choix du Directeur de recherche  </vt:lpstr>
      <vt:lpstr>Les objectifs de la recherche </vt:lpstr>
      <vt:lpstr>Diapositive 6</vt:lpstr>
      <vt:lpstr>Diapositive 7</vt:lpstr>
      <vt:lpstr>Diapositive 8</vt:lpstr>
      <vt:lpstr>Diapositive 9</vt:lpstr>
      <vt:lpstr>Les limites de la recherche</vt:lpstr>
      <vt:lpstr>     Le terrain de la recherche</vt:lpstr>
      <vt:lpstr>La budgétisation de la recherche</vt:lpstr>
      <vt:lpstr>Le listage des opérations et formalités initiales</vt:lpstr>
      <vt:lpstr>Diapositive 14</vt:lpstr>
      <vt:lpstr>Conclusion</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Sujet de recherche: les objectifs et les limites </dc:title>
  <dc:creator>HP</dc:creator>
  <cp:lastModifiedBy>HP</cp:lastModifiedBy>
  <cp:revision>6</cp:revision>
  <dcterms:created xsi:type="dcterms:W3CDTF">2020-05-05T17:28:20Z</dcterms:created>
  <dcterms:modified xsi:type="dcterms:W3CDTF">2020-05-12T14:54:46Z</dcterms:modified>
</cp:coreProperties>
</file>