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9" r:id="rId4"/>
    <p:sldId id="260" r:id="rId5"/>
    <p:sldId id="261" r:id="rId6"/>
    <p:sldId id="262" r:id="rId7"/>
    <p:sldId id="263" r:id="rId8"/>
    <p:sldId id="264" r:id="rId9"/>
    <p:sldId id="265" r:id="rId10"/>
    <p:sldId id="258"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3FACEE2-527E-4FCE-AA09-ABD7BB864EFE}"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FACEE2-527E-4FCE-AA09-ABD7BB864EFE}"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FACEE2-527E-4FCE-AA09-ABD7BB864EFE}"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FACEE2-527E-4FCE-AA09-ABD7BB864EFE}"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3FACEE2-527E-4FCE-AA09-ABD7BB864EFE}"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3FACEE2-527E-4FCE-AA09-ABD7BB864EFE}"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FACEE2-527E-4FCE-AA09-ABD7BB864EFE}" type="datetimeFigureOut">
              <a:rPr lang="fr-FR" smtClean="0"/>
              <a:t>17/03/2020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3FACEE2-527E-4FCE-AA09-ABD7BB864EFE}" type="datetimeFigureOut">
              <a:rPr lang="fr-FR" smtClean="0"/>
              <a:t>17/03/2020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FACEE2-527E-4FCE-AA09-ABD7BB864EFE}" type="datetimeFigureOut">
              <a:rPr lang="fr-FR" smtClean="0"/>
              <a:t>17/03/2020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3FACEE2-527E-4FCE-AA09-ABD7BB864EFE}"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3FACEE2-527E-4FCE-AA09-ABD7BB864EFE}"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3D6E5D-FC8E-42AD-9BE3-8291ADF95EF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ACEE2-527E-4FCE-AA09-ABD7BB864EFE}" type="datetimeFigureOut">
              <a:rPr lang="fr-FR" smtClean="0"/>
              <a:t>17/03/2020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D6E5D-FC8E-42AD-9BE3-8291ADF95EF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500043"/>
            <a:ext cx="7772400" cy="1357322"/>
          </a:xfrm>
        </p:spPr>
        <p:txBody>
          <a:bodyPr/>
          <a:lstStyle/>
          <a:p>
            <a:r>
              <a:rPr lang="fr-FR" b="1" dirty="0" smtClean="0">
                <a:solidFill>
                  <a:srgbClr val="C00000"/>
                </a:solidFill>
              </a:rPr>
              <a:t>LES ARTS DE L’ISLAM </a:t>
            </a:r>
            <a:endParaRPr lang="fr-FR" b="1" dirty="0">
              <a:solidFill>
                <a:srgbClr val="C00000"/>
              </a:solidFill>
            </a:endParaRPr>
          </a:p>
        </p:txBody>
      </p:sp>
      <p:pic>
        <p:nvPicPr>
          <p:cNvPr id="4" name="Espace réservé du contenu 4" descr="ما_هي_قبة_الصخرة.jpg"/>
          <p:cNvPicPr>
            <a:picLocks noGrp="1" noChangeAspect="1"/>
          </p:cNvPicPr>
          <p:nvPr>
            <p:ph sz="half" idx="1"/>
          </p:nvPr>
        </p:nvPicPr>
        <p:blipFill>
          <a:blip r:embed="rId2"/>
          <a:stretch>
            <a:fillRect/>
          </a:stretch>
        </p:blipFill>
        <p:spPr>
          <a:xfrm>
            <a:off x="642910" y="2214554"/>
            <a:ext cx="7651009" cy="364333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0648"/>
            <a:ext cx="7498080" cy="1143000"/>
          </a:xfrm>
        </p:spPr>
        <p:txBody>
          <a:bodyPr>
            <a:normAutofit fontScale="90000"/>
          </a:bodyPr>
          <a:lstStyle/>
          <a:p>
            <a:r>
              <a:rPr lang="fr-FR" b="1" dirty="0" smtClean="0"/>
              <a:t/>
            </a:r>
            <a:br>
              <a:rPr lang="fr-FR" b="1" dirty="0" smtClean="0"/>
            </a:br>
            <a:r>
              <a:rPr lang="fr-FR" sz="4000" b="1" dirty="0" smtClean="0">
                <a:solidFill>
                  <a:srgbClr val="C00000"/>
                </a:solidFill>
              </a:rPr>
              <a:t>L’art des premières décennies de l’Hégire </a:t>
            </a:r>
            <a:r>
              <a:rPr lang="fr-FR" dirty="0" smtClean="0">
                <a:effectLst/>
              </a:rPr>
              <a:t/>
            </a:r>
            <a:br>
              <a:rPr lang="fr-FR" dirty="0" smtClean="0">
                <a:effectLst/>
              </a:rPr>
            </a:b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a:t>On connaît peu de choses sur </a:t>
            </a:r>
            <a:r>
              <a:rPr lang="fr-FR" dirty="0" smtClean="0"/>
              <a:t>l'art et l’architecture </a:t>
            </a:r>
            <a:r>
              <a:rPr lang="fr-FR" dirty="0"/>
              <a:t>avant </a:t>
            </a:r>
            <a:r>
              <a:rPr lang="fr-FR" dirty="0" smtClean="0"/>
              <a:t>les Omeyyades</a:t>
            </a:r>
            <a:r>
              <a:rPr lang="fr-FR" dirty="0"/>
              <a:t>. </a:t>
            </a:r>
            <a:r>
              <a:rPr lang="fr-FR" dirty="0" smtClean="0"/>
              <a:t>L’édifice le plus connu et le plus important </a:t>
            </a:r>
            <a:r>
              <a:rPr lang="fr-FR" dirty="0"/>
              <a:t>est sans </a:t>
            </a:r>
            <a:r>
              <a:rPr lang="fr-FR" dirty="0" smtClean="0"/>
              <a:t>doute </a:t>
            </a:r>
            <a:r>
              <a:rPr lang="fr-FR" dirty="0" smtClean="0">
                <a:solidFill>
                  <a:srgbClr val="0070C0"/>
                </a:solidFill>
              </a:rPr>
              <a:t>la mosquée bâtie par le </a:t>
            </a:r>
            <a:r>
              <a:rPr lang="fr-FR" dirty="0" err="1" smtClean="0">
                <a:solidFill>
                  <a:srgbClr val="0070C0"/>
                </a:solidFill>
              </a:rPr>
              <a:t>Prohète</a:t>
            </a:r>
            <a:r>
              <a:rPr lang="fr-FR" dirty="0" smtClean="0">
                <a:solidFill>
                  <a:srgbClr val="FF0000"/>
                </a:solidFill>
              </a:rPr>
              <a:t> </a:t>
            </a:r>
            <a:r>
              <a:rPr lang="fr-FR" dirty="0" smtClean="0"/>
              <a:t>à</a:t>
            </a:r>
            <a:r>
              <a:rPr lang="fr-FR" dirty="0" smtClean="0">
                <a:solidFill>
                  <a:srgbClr val="FF0000"/>
                </a:solidFill>
              </a:rPr>
              <a:t> </a:t>
            </a:r>
            <a:r>
              <a:rPr lang="fr-FR" i="1" dirty="0" smtClean="0"/>
              <a:t>Médine</a:t>
            </a:r>
            <a:r>
              <a:rPr lang="fr-FR" dirty="0"/>
              <a:t>. Cette </a:t>
            </a:r>
            <a:r>
              <a:rPr lang="fr-FR" dirty="0" smtClean="0"/>
              <a:t>construction édifiée par la communauté musulmane </a:t>
            </a:r>
            <a:r>
              <a:rPr lang="fr-FR" dirty="0"/>
              <a:t>aurait été le premier lieu où se seraient rassemblés des musulmans pour prier, bien que la religion musulmane considère que la prière peut se faire en n'importe quel endroit</a:t>
            </a:r>
            <a:r>
              <a:rPr lang="fr-FR" dirty="0" smtClean="0"/>
              <a:t>. La mosquée remplissait toutefois de multiples fonctions  à caractère social, économique, culturel et même militaire. C’était une construction primitive, modeste par son plan et ses matériaux de construction (pisé, bois de palmier..).</a:t>
            </a:r>
            <a:endParaRPr lang="fr-FR" dirty="0"/>
          </a:p>
        </p:txBody>
      </p:sp>
    </p:spTree>
    <p:extLst>
      <p:ext uri="{BB962C8B-B14F-4D97-AF65-F5344CB8AC3E}">
        <p14:creationId xmlns:p14="http://schemas.microsoft.com/office/powerpoint/2010/main" xmlns="" val="1072931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Mosquée de Médine </a:t>
            </a:r>
            <a:br>
              <a:rPr lang="fr-FR" sz="3200" dirty="0" smtClean="0"/>
            </a:br>
            <a:r>
              <a:rPr lang="fr-FR" sz="3200" dirty="0" smtClean="0"/>
              <a:t> à l’époque du Prophète ( restitution) </a:t>
            </a:r>
            <a:endParaRPr lang="fr-FR" sz="3200" dirty="0"/>
          </a:p>
        </p:txBody>
      </p:sp>
      <p:pic>
        <p:nvPicPr>
          <p:cNvPr id="1026" name="Picture 2" descr="C:\Users\HP\Desktop\téléchargement.jpg"/>
          <p:cNvPicPr>
            <a:picLocks noGrp="1" noChangeAspect="1" noChangeArrowheads="1"/>
          </p:cNvPicPr>
          <p:nvPr>
            <p:ph idx="1"/>
          </p:nvPr>
        </p:nvPicPr>
        <p:blipFill>
          <a:blip r:embed="rId2"/>
          <a:srcRect/>
          <a:stretch>
            <a:fillRect/>
          </a:stretch>
        </p:blipFill>
        <p:spPr bwMode="auto">
          <a:xfrm>
            <a:off x="1640700" y="1785926"/>
            <a:ext cx="6249068" cy="41434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1736" y="274638"/>
            <a:ext cx="4929222" cy="1143000"/>
          </a:xfrm>
        </p:spPr>
        <p:txBody>
          <a:bodyPr>
            <a:normAutofit/>
          </a:bodyPr>
          <a:lstStyle/>
          <a:p>
            <a:r>
              <a:rPr lang="fr-FR" sz="2800" dirty="0" smtClean="0"/>
              <a:t>Séance du 11/03/2020</a:t>
            </a:r>
            <a:endParaRPr lang="fr-FR" sz="2800" dirty="0"/>
          </a:p>
        </p:txBody>
      </p:sp>
      <p:sp>
        <p:nvSpPr>
          <p:cNvPr id="3" name="Espace réservé du contenu 2"/>
          <p:cNvSpPr>
            <a:spLocks noGrp="1"/>
          </p:cNvSpPr>
          <p:nvPr>
            <p:ph idx="1"/>
          </p:nvPr>
        </p:nvSpPr>
        <p:spPr>
          <a:xfrm>
            <a:off x="428596" y="3214686"/>
            <a:ext cx="8229600" cy="1685924"/>
          </a:xfrm>
        </p:spPr>
        <p:style>
          <a:lnRef idx="2">
            <a:schemeClr val="dk1"/>
          </a:lnRef>
          <a:fillRef idx="1">
            <a:schemeClr val="lt1"/>
          </a:fillRef>
          <a:effectRef idx="0">
            <a:schemeClr val="dk1"/>
          </a:effectRef>
          <a:fontRef idx="minor">
            <a:schemeClr val="dk1"/>
          </a:fontRef>
        </p:style>
        <p:txBody>
          <a:bodyPr/>
          <a:lstStyle/>
          <a:p>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Introduction Générale </a:t>
            </a:r>
          </a:p>
          <a:p>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Art s de l’Islam : éléments d’Histoire et de géographie </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Grands axes: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solidFill>
                  <a:srgbClr val="7030A0"/>
                </a:solidFill>
              </a:rPr>
              <a:t>Introduction</a:t>
            </a:r>
          </a:p>
          <a:p>
            <a:r>
              <a:rPr lang="fr-FR" dirty="0" smtClean="0">
                <a:solidFill>
                  <a:srgbClr val="7030A0"/>
                </a:solidFill>
                <a:cs typeface="Arabic Typesetting" pitchFamily="66" charset="-78"/>
              </a:rPr>
              <a:t>Eléments d’histoire et de géographie</a:t>
            </a:r>
          </a:p>
          <a:p>
            <a:r>
              <a:rPr lang="fr-FR" dirty="0" smtClean="0">
                <a:solidFill>
                  <a:srgbClr val="7030A0"/>
                </a:solidFill>
                <a:cs typeface="Arabic Typesetting" pitchFamily="66" charset="-78"/>
              </a:rPr>
              <a:t>Ecoles principales de l’art islamique</a:t>
            </a:r>
          </a:p>
          <a:p>
            <a:r>
              <a:rPr lang="fr-FR" dirty="0" smtClean="0">
                <a:solidFill>
                  <a:srgbClr val="7030A0"/>
                </a:solidFill>
                <a:cs typeface="Arabic Typesetting" pitchFamily="66" charset="-78"/>
              </a:rPr>
              <a:t>Caractéristiques de l’art islamique</a:t>
            </a:r>
            <a:r>
              <a:rPr lang="fr-FR" dirty="0">
                <a:solidFill>
                  <a:srgbClr val="7030A0"/>
                </a:solidFill>
              </a:rPr>
              <a:t> </a:t>
            </a:r>
          </a:p>
          <a:p>
            <a:r>
              <a:rPr lang="fr-FR" dirty="0">
                <a:solidFill>
                  <a:srgbClr val="7030A0"/>
                </a:solidFill>
              </a:rPr>
              <a:t>Architecture </a:t>
            </a:r>
            <a:r>
              <a:rPr lang="fr-FR" dirty="0" smtClean="0">
                <a:solidFill>
                  <a:srgbClr val="7030A0"/>
                </a:solidFill>
              </a:rPr>
              <a:t>islamique</a:t>
            </a:r>
          </a:p>
          <a:p>
            <a:r>
              <a:rPr lang="fr-FR" dirty="0" smtClean="0">
                <a:solidFill>
                  <a:srgbClr val="7030A0"/>
                </a:solidFill>
              </a:rPr>
              <a:t>Calligraphie</a:t>
            </a:r>
          </a:p>
          <a:p>
            <a:r>
              <a:rPr lang="fr-FR" dirty="0" smtClean="0">
                <a:solidFill>
                  <a:srgbClr val="7030A0"/>
                </a:solidFill>
              </a:rPr>
              <a:t>L'art</a:t>
            </a:r>
            <a:r>
              <a:rPr lang="fr-FR" b="1" dirty="0" smtClean="0">
                <a:solidFill>
                  <a:srgbClr val="7030A0"/>
                </a:solidFill>
              </a:rPr>
              <a:t> </a:t>
            </a:r>
            <a:r>
              <a:rPr lang="fr-FR" dirty="0" smtClean="0">
                <a:solidFill>
                  <a:srgbClr val="7030A0"/>
                </a:solidFill>
              </a:rPr>
              <a:t>du livre</a:t>
            </a:r>
          </a:p>
          <a:p>
            <a:r>
              <a:rPr lang="fr-FR" dirty="0" smtClean="0">
                <a:solidFill>
                  <a:srgbClr val="7030A0"/>
                </a:solidFill>
                <a:cs typeface="Arabic Typesetting" pitchFamily="66" charset="-78"/>
              </a:rPr>
              <a:t>Les arts mineurs  </a:t>
            </a:r>
          </a:p>
          <a:p>
            <a:r>
              <a:rPr lang="fr-FR" dirty="0" smtClean="0">
                <a:solidFill>
                  <a:srgbClr val="7030A0"/>
                </a:solidFill>
                <a:cs typeface="Arabic Typesetting" pitchFamily="66" charset="-78"/>
              </a:rPr>
              <a:t> L’art bédouin, nomade</a:t>
            </a:r>
          </a:p>
          <a:p>
            <a:r>
              <a:rPr lang="fr-FR" dirty="0" smtClean="0">
                <a:solidFill>
                  <a:srgbClr val="7030A0"/>
                </a:solidFill>
              </a:rPr>
              <a:t>Motifs</a:t>
            </a:r>
            <a:r>
              <a:rPr lang="fr-FR" dirty="0">
                <a:solidFill>
                  <a:srgbClr val="7030A0"/>
                </a:solidFill>
              </a:rPr>
              <a:t>, thèmes et iconographie des arts de </a:t>
            </a:r>
            <a:r>
              <a:rPr lang="fr-FR" dirty="0" smtClean="0">
                <a:solidFill>
                  <a:srgbClr val="7030A0"/>
                </a:solidFill>
              </a:rPr>
              <a:t>l'Islam</a:t>
            </a:r>
          </a:p>
          <a:p>
            <a:r>
              <a:rPr lang="fr-FR" dirty="0" smtClean="0">
                <a:solidFill>
                  <a:srgbClr val="7030A0"/>
                </a:solidFill>
                <a:cs typeface="Arabic Typesetting" pitchFamily="66" charset="-78"/>
              </a:rPr>
              <a:t>Conclusion</a:t>
            </a:r>
            <a:endParaRPr lang="fr-FR" dirty="0" smtClean="0">
              <a:solidFill>
                <a:srgbClr val="7030A0"/>
              </a:solidFill>
            </a:endParaRPr>
          </a:p>
          <a:p>
            <a:endParaRPr lang="fr-FR" dirty="0">
              <a:solidFill>
                <a:srgbClr val="7030A0"/>
              </a:solidFill>
            </a:endParaRPr>
          </a:p>
        </p:txBody>
      </p:sp>
    </p:spTree>
    <p:extLst>
      <p:ext uri="{BB962C8B-B14F-4D97-AF65-F5344CB8AC3E}">
        <p14:creationId xmlns:p14="http://schemas.microsoft.com/office/powerpoint/2010/main" xmlns="" val="2170609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rtlCol="0">
            <a:noAutofit/>
          </a:bodyPr>
          <a:lstStyle/>
          <a:p>
            <a:pPr fontAlgn="auto">
              <a:spcAft>
                <a:spcPts val="0"/>
              </a:spcAft>
              <a:defRPr/>
            </a:pPr>
            <a:r>
              <a:rPr lang="fr-FR" sz="9600" dirty="0" smtClean="0">
                <a:solidFill>
                  <a:schemeClr val="tx2">
                    <a:lumMod val="75000"/>
                  </a:schemeClr>
                </a:solidFill>
                <a:latin typeface="Arabic Typesetting" pitchFamily="66" charset="-78"/>
                <a:cs typeface="Arabic Typesetting" pitchFamily="66" charset="-78"/>
              </a:rPr>
              <a:t/>
            </a:r>
            <a:br>
              <a:rPr lang="fr-FR" sz="9600" dirty="0" smtClean="0">
                <a:solidFill>
                  <a:schemeClr val="tx2">
                    <a:lumMod val="75000"/>
                  </a:schemeClr>
                </a:solidFill>
                <a:latin typeface="Arabic Typesetting" pitchFamily="66" charset="-78"/>
                <a:cs typeface="Arabic Typesetting" pitchFamily="66" charset="-78"/>
              </a:rPr>
            </a:br>
            <a:r>
              <a:rPr lang="fr-FR" sz="9600" dirty="0" smtClean="0">
                <a:solidFill>
                  <a:srgbClr val="C00000"/>
                </a:solidFill>
                <a:latin typeface="Arabic Typesetting" pitchFamily="66" charset="-78"/>
                <a:cs typeface="Arabic Typesetting" pitchFamily="66" charset="-78"/>
              </a:rPr>
              <a:t>Introduction</a:t>
            </a:r>
            <a:br>
              <a:rPr lang="fr-FR" sz="9600" dirty="0" smtClean="0">
                <a:solidFill>
                  <a:srgbClr val="C00000"/>
                </a:solidFill>
                <a:latin typeface="Arabic Typesetting" pitchFamily="66" charset="-78"/>
                <a:cs typeface="Arabic Typesetting" pitchFamily="66" charset="-78"/>
              </a:rPr>
            </a:br>
            <a:endParaRPr lang="fr-FR" sz="9600" dirty="0">
              <a:solidFill>
                <a:srgbClr val="C00000"/>
              </a:solidFill>
              <a:latin typeface="Arabic Typesetting" pitchFamily="66" charset="-78"/>
              <a:cs typeface="Arabic Typesetting" pitchFamily="66" charset="-78"/>
            </a:endParaRPr>
          </a:p>
        </p:txBody>
      </p:sp>
      <p:sp>
        <p:nvSpPr>
          <p:cNvPr id="3" name="Espace réservé du contenu 2"/>
          <p:cNvSpPr>
            <a:spLocks noGrp="1"/>
          </p:cNvSpPr>
          <p:nvPr>
            <p:ph idx="1"/>
          </p:nvPr>
        </p:nvSpPr>
        <p:spPr/>
        <p:txBody>
          <a:bodyPr rtlCol="0">
            <a:normAutofit/>
          </a:bodyPr>
          <a:lstStyle/>
          <a:p>
            <a:pPr algn="just" fontAlgn="auto">
              <a:spcAft>
                <a:spcPts val="0"/>
              </a:spcAft>
              <a:buFont typeface="Arial" pitchFamily="34" charset="0"/>
              <a:buNone/>
              <a:defRPr/>
            </a:pPr>
            <a:r>
              <a:rPr lang="fr-FR" i="1" dirty="0" smtClean="0"/>
              <a:t>   </a:t>
            </a:r>
            <a:r>
              <a:rPr lang="fr-FR" sz="4000" b="1" i="1" dirty="0" smtClean="0">
                <a:solidFill>
                  <a:srgbClr val="7030A0"/>
                </a:solidFill>
              </a:rPr>
              <a:t>«Dieu est beau et aime la Beauté.»   </a:t>
            </a:r>
            <a:r>
              <a:rPr lang="fr-FR" sz="4000" b="1" dirty="0" smtClean="0">
                <a:solidFill>
                  <a:srgbClr val="7030A0"/>
                </a:solidFill>
              </a:rPr>
              <a:t> </a:t>
            </a:r>
            <a:r>
              <a:rPr lang="fr-FR" sz="2800" dirty="0" smtClean="0">
                <a:solidFill>
                  <a:schemeClr val="accent1">
                    <a:lumMod val="75000"/>
                  </a:schemeClr>
                </a:solidFill>
                <a:cs typeface="Andalus" pitchFamily="18" charset="-78"/>
              </a:rPr>
              <a:t>a dit le prophète Mohammed il y a environ 1400 ans. Il a également dit</a:t>
            </a:r>
            <a:r>
              <a:rPr lang="fr-FR" sz="2800" dirty="0" smtClean="0">
                <a:solidFill>
                  <a:schemeClr val="accent1">
                    <a:lumMod val="75000"/>
                  </a:schemeClr>
                </a:solidFill>
                <a:cs typeface="Andalus" pitchFamily="18" charset="-78"/>
              </a:rPr>
              <a:t>:</a:t>
            </a:r>
          </a:p>
          <a:p>
            <a:pPr algn="just" fontAlgn="auto">
              <a:spcAft>
                <a:spcPts val="0"/>
              </a:spcAft>
              <a:buFont typeface="Arial" pitchFamily="34" charset="0"/>
              <a:buNone/>
              <a:defRPr/>
            </a:pPr>
            <a:r>
              <a:rPr lang="fr-FR" sz="2800" dirty="0" smtClean="0">
                <a:solidFill>
                  <a:schemeClr val="tx2">
                    <a:lumMod val="75000"/>
                  </a:schemeClr>
                </a:solidFill>
                <a:latin typeface="Andalus" pitchFamily="18" charset="-78"/>
                <a:cs typeface="Andalus" pitchFamily="18" charset="-78"/>
              </a:rPr>
              <a:t> </a:t>
            </a:r>
            <a:r>
              <a:rPr lang="fr-FR" sz="4000" dirty="0" smtClean="0">
                <a:solidFill>
                  <a:schemeClr val="tx2">
                    <a:lumMod val="75000"/>
                  </a:schemeClr>
                </a:solidFill>
              </a:rPr>
              <a:t/>
            </a:r>
            <a:br>
              <a:rPr lang="fr-FR" sz="4000" dirty="0" smtClean="0">
                <a:solidFill>
                  <a:schemeClr val="tx2">
                    <a:lumMod val="75000"/>
                  </a:schemeClr>
                </a:solidFill>
              </a:rPr>
            </a:br>
            <a:r>
              <a:rPr lang="fr-FR" sz="4000" b="1" i="1" dirty="0" smtClean="0">
                <a:solidFill>
                  <a:srgbClr val="7030A0"/>
                </a:solidFill>
              </a:rPr>
              <a:t>«Dieu aime que lorsque vous faites quelque chose, vous le fassiez bien.» </a:t>
            </a:r>
            <a:endParaRPr lang="fr-FR" sz="4000" b="1" dirty="0" smtClean="0">
              <a:solidFill>
                <a:srgbClr val="7030A0"/>
              </a:solidFill>
            </a:endParaRPr>
          </a:p>
          <a:p>
            <a:pPr fontAlgn="auto">
              <a:spcAft>
                <a:spcPts val="0"/>
              </a:spcAft>
              <a:buFont typeface="Arial" pitchFamily="34" charset="0"/>
              <a:buNone/>
              <a:defRPr/>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5021279"/>
          </a:xfrm>
        </p:spPr>
        <p:txBody>
          <a:bodyPr rtlCol="0">
            <a:normAutofit fontScale="70000" lnSpcReduction="20000"/>
          </a:bodyPr>
          <a:lstStyle/>
          <a:p>
            <a:pPr marL="0" algn="just" fontAlgn="auto">
              <a:spcAft>
                <a:spcPts val="0"/>
              </a:spcAft>
              <a:buFont typeface="Arial" pitchFamily="34" charset="0"/>
              <a:buNone/>
              <a:defRPr/>
            </a:pPr>
            <a:r>
              <a:rPr lang="fr-FR" dirty="0" smtClean="0"/>
              <a:t>      Ces paroles prophétiques ont fourni aux musulmans l’impulsion qui les mena à embellir leurs lieux de culte, leurs maisons, le mobilier et les outils de la vie quotidienne. L’architecture islamique et les arts décoratifs sont encore très vivants et appréciés dans de nombreuses parties du monde musulman.</a:t>
            </a:r>
          </a:p>
          <a:p>
            <a:pPr marL="0" algn="just" fontAlgn="auto">
              <a:spcAft>
                <a:spcPts val="0"/>
              </a:spcAft>
              <a:buFont typeface="Arial" pitchFamily="34" charset="0"/>
              <a:buNone/>
              <a:defRPr/>
            </a:pPr>
            <a:r>
              <a:rPr lang="fr-FR" dirty="0" smtClean="0"/>
              <a:t>      Depuis son début l’art musulman a rendu compte de manière équilibrée et harmonieuse de sa vision du monde. L’art islamique a développé un caractère unique en utilisant un certain nombre de formes primaires de géométrie, d’arabesque, de fleurs et de calligraphie qui sont souvent liées.</a:t>
            </a:r>
          </a:p>
          <a:p>
            <a:pPr marL="0" algn="just">
              <a:buNone/>
              <a:defRPr/>
            </a:pPr>
            <a:r>
              <a:rPr lang="fr-FR" dirty="0" smtClean="0"/>
              <a:t>      Les arts de l'Islam ne sont pas proprement religieux : l'Islam est  considéré comme une civilisation plutôt que comme une religion</a:t>
            </a:r>
          </a:p>
          <a:p>
            <a:pPr marL="0" algn="just" fontAlgn="auto">
              <a:spcAft>
                <a:spcPts val="0"/>
              </a:spcAft>
              <a:buFont typeface="Arial" pitchFamily="34" charset="0"/>
              <a:buNone/>
              <a:defRPr/>
            </a:pPr>
            <a:r>
              <a:rPr lang="fr-FR" dirty="0" smtClean="0"/>
              <a:t>      Les musulmans sont convaincus de l’équilibre et de l’harmonie de toutes choses dans l’existence. Rien ne se produit au hasard ou par chance, chaque chose a sa place et fait parti du plan du Très-Sage, du Très Miséricordieux Créateur.</a:t>
            </a:r>
          </a:p>
          <a:p>
            <a:pPr marL="0" algn="just" fontAlgn="auto">
              <a:spcAft>
                <a:spcPts val="0"/>
              </a:spcAft>
              <a:buFont typeface="Arial" pitchFamily="34" charset="0"/>
              <a:buNone/>
              <a:defRPr/>
            </a:pPr>
            <a:endParaRPr lang="fr-FR"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7356" y="274638"/>
            <a:ext cx="5786478" cy="725470"/>
          </a:xfrm>
        </p:spPr>
        <p:txBody>
          <a:bodyPr rtlCol="0">
            <a:noAutofit/>
          </a:bodyPr>
          <a:lstStyle/>
          <a:p>
            <a:pPr fontAlgn="auto">
              <a:spcAft>
                <a:spcPts val="0"/>
              </a:spcAft>
              <a:defRPr/>
            </a:pPr>
            <a:r>
              <a:rPr lang="fr-FR" sz="4000" b="1" dirty="0" smtClean="0">
                <a:solidFill>
                  <a:srgbClr val="C00000"/>
                </a:solidFill>
                <a:latin typeface="Arabic Typesetting" pitchFamily="66" charset="-78"/>
                <a:cs typeface="Arabic Typesetting" pitchFamily="66" charset="-78"/>
              </a:rPr>
              <a:t>Eléments d’histoire et de géographie</a:t>
            </a:r>
            <a:endParaRPr lang="fr-FR" sz="4000" b="1" dirty="0">
              <a:solidFill>
                <a:srgbClr val="C00000"/>
              </a:solidFill>
              <a:latin typeface="Arabic Typesetting" pitchFamily="66" charset="-78"/>
              <a:cs typeface="Arabic Typesetting" pitchFamily="66" charset="-78"/>
            </a:endParaRPr>
          </a:p>
        </p:txBody>
      </p:sp>
      <p:pic>
        <p:nvPicPr>
          <p:cNvPr id="6147" name="Espace réservé du contenu 3" descr="http://www.atthalin.fr/images_louvre2/is_naissance_islam.jpg"/>
          <p:cNvPicPr>
            <a:picLocks noGrp="1"/>
          </p:cNvPicPr>
          <p:nvPr>
            <p:ph idx="1"/>
          </p:nvPr>
        </p:nvPicPr>
        <p:blipFill>
          <a:blip r:embed="rId2"/>
          <a:srcRect/>
          <a:stretch>
            <a:fillRect/>
          </a:stretch>
        </p:blipFill>
        <p:spPr>
          <a:xfrm>
            <a:off x="571500" y="1214438"/>
            <a:ext cx="7358063" cy="52387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lgn="just"/>
            <a:r>
              <a:rPr lang="fr-FR" dirty="0" smtClean="0"/>
              <a:t>L’islam nait au 7° siècle, en Péninsule Arabique. Lorsque le monde occidental émerge lentement des Ages obscures, les musulmans fondent une civilisation brillante, qui s’épanouit rapidement de l’Espagne ( Andalousie) à L’Inde, rivalisent avec les splendeurs de Byzance. </a:t>
            </a:r>
          </a:p>
          <a:p>
            <a:pPr algn="just"/>
            <a:r>
              <a:rPr lang="fr-FR" dirty="0" smtClean="0"/>
              <a:t>Orienté par les préceptes de la </a:t>
            </a:r>
            <a:r>
              <a:rPr lang="fr-FR" dirty="0" err="1" smtClean="0"/>
              <a:t>Chari’a</a:t>
            </a:r>
            <a:r>
              <a:rPr lang="fr-FR" dirty="0" smtClean="0"/>
              <a:t>, l’art islamique a largement tiré profit du contact avec le patrimoine artistique des anciennes cultures des terres conquises mésopotamiennes, persanes, mais aussi hellénistique romaines et byzantines.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fr-FR" dirty="0" smtClean="0"/>
              <a:t>L'expression </a:t>
            </a:r>
            <a:r>
              <a:rPr lang="fr-FR" b="1" dirty="0" smtClean="0"/>
              <a:t>art de l'Islam</a:t>
            </a:r>
            <a:r>
              <a:rPr lang="fr-FR" dirty="0" smtClean="0"/>
              <a:t> (ou art islamique) s'applique à la production artistique ayant eu lieu depuis l‘</a:t>
            </a:r>
            <a:r>
              <a:rPr lang="fr-FR" u="sng" dirty="0" smtClean="0"/>
              <a:t>hégire</a:t>
            </a:r>
            <a:r>
              <a:rPr lang="fr-FR" dirty="0" smtClean="0"/>
              <a:t> (</a:t>
            </a:r>
            <a:r>
              <a:rPr lang="fr-FR" u="sng" dirty="0" smtClean="0"/>
              <a:t>622</a:t>
            </a:r>
            <a:r>
              <a:rPr lang="fr-FR" dirty="0" smtClean="0"/>
              <a:t> de l'ère chrétienne) jusqu'au </a:t>
            </a:r>
            <a:r>
              <a:rPr lang="fr-FR" cap="small" dirty="0" smtClean="0"/>
              <a:t>XIX°</a:t>
            </a:r>
            <a:r>
              <a:rPr lang="fr-FR" dirty="0" smtClean="0"/>
              <a:t> siècle dans un territoire s'étendant de l‘Espagne jusqu'à l‘Inde et habité par des populations et des ethnies diverses  de culture islamique.</a:t>
            </a:r>
          </a:p>
          <a:p>
            <a:pPr algn="just"/>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6048375"/>
          </a:xfrm>
        </p:spPr>
        <p:txBody>
          <a:bodyPr rtlCol="0">
            <a:normAutofit fontScale="92500" lnSpcReduction="10000"/>
          </a:bodyPr>
          <a:lstStyle/>
          <a:p>
            <a:pPr marL="0" algn="just" fontAlgn="auto">
              <a:spcAft>
                <a:spcPts val="0"/>
              </a:spcAft>
              <a:buFont typeface="Arial" pitchFamily="34" charset="0"/>
              <a:buNone/>
              <a:defRPr/>
            </a:pPr>
            <a:r>
              <a:rPr lang="fr-FR" dirty="0" smtClean="0">
                <a:solidFill>
                  <a:schemeClr val="accent1">
                    <a:lumMod val="75000"/>
                  </a:schemeClr>
                </a:solidFill>
              </a:rPr>
              <a:t>    </a:t>
            </a:r>
          </a:p>
          <a:p>
            <a:pPr algn="just" fontAlgn="auto">
              <a:spcAft>
                <a:spcPts val="0"/>
              </a:spcAft>
              <a:buFont typeface="Arial" pitchFamily="34" charset="0"/>
              <a:buNone/>
              <a:defRPr/>
            </a:pPr>
            <a:r>
              <a:rPr lang="fr-FR" dirty="0" smtClean="0">
                <a:solidFill>
                  <a:schemeClr val="accent1">
                    <a:lumMod val="75000"/>
                  </a:schemeClr>
                </a:solidFill>
              </a:rPr>
              <a:t>	</a:t>
            </a:r>
            <a:r>
              <a:rPr lang="fr-FR" dirty="0" smtClean="0"/>
              <a:t>L'histoire de l'art islamique se décompose en trois périodes :</a:t>
            </a:r>
          </a:p>
          <a:p>
            <a:pPr algn="just" fontAlgn="auto">
              <a:spcAft>
                <a:spcPts val="0"/>
              </a:spcAft>
              <a:buFont typeface="Arial" pitchFamily="34" charset="0"/>
              <a:buChar char="•"/>
              <a:defRPr/>
            </a:pPr>
            <a:r>
              <a:rPr lang="fr-FR" b="1" dirty="0" smtClean="0"/>
              <a:t>L’empire Omeyyade </a:t>
            </a:r>
            <a:r>
              <a:rPr lang="fr-FR" dirty="0" smtClean="0"/>
              <a:t>(661- 750) avec pour capitale Damas, période de formation pendant laquelle le territoire s'étendait de la Syrie à l'Espagne,</a:t>
            </a:r>
          </a:p>
          <a:p>
            <a:pPr algn="just" fontAlgn="auto">
              <a:spcAft>
                <a:spcPts val="0"/>
              </a:spcAft>
              <a:buFont typeface="Arial" pitchFamily="34" charset="0"/>
              <a:buChar char="•"/>
              <a:defRPr/>
            </a:pPr>
            <a:r>
              <a:rPr lang="fr-FR" b="1" dirty="0" smtClean="0"/>
              <a:t>L’empire Abbasside</a:t>
            </a:r>
            <a:r>
              <a:rPr lang="fr-FR" dirty="0" smtClean="0"/>
              <a:t> (750-1258), avec pour capitale Bagdad, illustre pour son goût des sciences et des arts (c'est au milieu de cette époque que l'influence iranienne fut prédominante),</a:t>
            </a:r>
          </a:p>
          <a:p>
            <a:pPr algn="just" fontAlgn="auto">
              <a:spcAft>
                <a:spcPts val="0"/>
              </a:spcAft>
              <a:buFont typeface="Arial" pitchFamily="34" charset="0"/>
              <a:buChar char="•"/>
              <a:defRPr/>
            </a:pPr>
            <a:r>
              <a:rPr lang="fr-FR" b="1" dirty="0" smtClean="0"/>
              <a:t>La période turco-mongole</a:t>
            </a:r>
            <a:r>
              <a:rPr lang="fr-FR" dirty="0" smtClean="0"/>
              <a:t> qui dura jusqu'au 18° siècle, dernière phase de l'islam classique.</a:t>
            </a:r>
          </a:p>
          <a:p>
            <a:pPr algn="just" fontAlgn="auto">
              <a:spcAft>
                <a:spcPts val="0"/>
              </a:spcAft>
              <a:buFont typeface="Arial" pitchFamily="34" charset="0"/>
              <a:buNone/>
              <a:defRPr/>
            </a:pPr>
            <a:endParaRPr lang="fr-FR" dirty="0">
              <a:solidFill>
                <a:schemeClr val="accent1">
                  <a:lumMod val="75000"/>
                </a:schemeClr>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379</Words>
  <Application>Microsoft Office PowerPoint</Application>
  <PresentationFormat>Affichage à l'écran (4:3)</PresentationFormat>
  <Paragraphs>35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LES ARTS DE L’ISLAM </vt:lpstr>
      <vt:lpstr>Séance du 11/03/2020</vt:lpstr>
      <vt:lpstr>Grands axes:</vt:lpstr>
      <vt:lpstr> Introduction </vt:lpstr>
      <vt:lpstr>Diapositive 5</vt:lpstr>
      <vt:lpstr>Eléments d’histoire et de géographie</vt:lpstr>
      <vt:lpstr>Diapositive 7</vt:lpstr>
      <vt:lpstr>Diapositive 8</vt:lpstr>
      <vt:lpstr>Diapositive 9</vt:lpstr>
      <vt:lpstr> L’art des premières décennies de l’Hégire  </vt:lpstr>
      <vt:lpstr>Mosquée de Médine   à l’époque du Prophète ( restitution)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ARTS DE L’ISLAM </dc:title>
  <dc:creator>HP</dc:creator>
  <cp:lastModifiedBy>HP</cp:lastModifiedBy>
  <cp:revision>1</cp:revision>
  <dcterms:created xsi:type="dcterms:W3CDTF">2020-03-17T21:01:04Z</dcterms:created>
  <dcterms:modified xsi:type="dcterms:W3CDTF">2020-03-17T21:07:51Z</dcterms:modified>
</cp:coreProperties>
</file>